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4"/>
  </p:notesMasterIdLst>
  <p:sldIdLst>
    <p:sldId id="376" r:id="rId5"/>
    <p:sldId id="377" r:id="rId6"/>
    <p:sldId id="424" r:id="rId7"/>
    <p:sldId id="425" r:id="rId8"/>
    <p:sldId id="272" r:id="rId9"/>
    <p:sldId id="292" r:id="rId10"/>
    <p:sldId id="412" r:id="rId11"/>
    <p:sldId id="413" r:id="rId12"/>
    <p:sldId id="38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C7D4598-8CEF-B04D-87FD-6E5CB5245F18}" v="47" dt="2025-03-25T14:16:15.3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29"/>
  </p:normalViewPr>
  <p:slideViewPr>
    <p:cSldViewPr snapToGrid="0">
      <p:cViewPr varScale="1">
        <p:scale>
          <a:sx n="104" d="100"/>
          <a:sy n="104" d="100"/>
        </p:scale>
        <p:origin x="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0FD24-39AF-3C48-A2F4-3613E0177868}" type="datetimeFigureOut">
              <a:rPr lang="en-US" smtClean="0"/>
              <a:t>3/26/25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19008-D64A-4742-9C39-D34F4B72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191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070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3078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844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87FFB0-86DB-CC40-ABA1-073AE04DBF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3368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87FFB0-86DB-CC40-ABA1-073AE04DBF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1922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8323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643304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B58C05-38F5-46EB-BECD-5394A7777BC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0487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ackgrou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5" descr="Seal on the Oval. Used as a background picture.">
            <a:extLst>
              <a:ext uri="{FF2B5EF4-FFF2-40B4-BE49-F238E27FC236}">
                <a16:creationId xmlns:a16="http://schemas.microsoft.com/office/drawing/2014/main" id="{C4E00CA3-028B-4946-BBB4-5C31154E32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1942" b="11942"/>
          <a:stretch/>
        </p:blipFill>
        <p:spPr>
          <a:xfrm>
            <a:off x="400279" y="374573"/>
            <a:ext cx="11391441" cy="577283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F839D-17A6-464E-BE22-E9B747DF3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279" y="1912072"/>
            <a:ext cx="11390045" cy="2387600"/>
          </a:xfrm>
          <a:solidFill>
            <a:srgbClr val="FFFFFF">
              <a:alpha val="69804"/>
            </a:srgbClr>
          </a:solidFill>
        </p:spPr>
        <p:txBody>
          <a:bodyPr lIns="365760" anchor="ctr">
            <a:normAutofit/>
          </a:bodyPr>
          <a:lstStyle>
            <a:lvl1pPr algn="l"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48FA3-A642-4E78-8E7B-809942D8C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71CDF-2BA0-4B12-BAB3-F078D4D10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C702ADA-344D-4C5C-97AD-978608FF7B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10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s and Figures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 descr="Title ornament - do not edit.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AB3712-421D-4D44-A208-FCFD9F142B3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4579938" y="2332038"/>
            <a:ext cx="6608762" cy="381476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a chart or table</a:t>
            </a:r>
          </a:p>
        </p:txBody>
      </p:sp>
    </p:spTree>
    <p:extLst>
      <p:ext uri="{BB962C8B-B14F-4D97-AF65-F5344CB8AC3E}">
        <p14:creationId xmlns:p14="http://schemas.microsoft.com/office/powerpoint/2010/main" val="259617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8BB7286-594A-4C7F-91C3-90AF74F810B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856551" y="3242821"/>
            <a:ext cx="5441197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C3CEE6-576D-4A25-8B6C-C2373DA1C88A}"/>
              </a:ext>
            </a:extLst>
          </p:cNvPr>
          <p:cNvCxnSpPr>
            <a:cxnSpLocks/>
          </p:cNvCxnSpPr>
          <p:nvPr userDrawn="1"/>
        </p:nvCxnSpPr>
        <p:spPr>
          <a:xfrm>
            <a:off x="5856552" y="1541935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05C42B-C8C5-451C-A726-855DF2E486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5763" y="403767"/>
            <a:ext cx="4629150" cy="5743645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78E9976-AB2A-4D33-BDD3-3DD819648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51" y="1806160"/>
            <a:ext cx="5441196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97267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8BB7286-594A-4C7F-91C3-90AF74F810B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856551" y="3242821"/>
            <a:ext cx="5441197" cy="242836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C3CEE6-576D-4A25-8B6C-C2373DA1C88A}"/>
              </a:ext>
            </a:extLst>
          </p:cNvPr>
          <p:cNvCxnSpPr>
            <a:cxnSpLocks/>
          </p:cNvCxnSpPr>
          <p:nvPr userDrawn="1"/>
        </p:nvCxnSpPr>
        <p:spPr>
          <a:xfrm>
            <a:off x="5856552" y="1541935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105C42B-C8C5-451C-A726-855DF2E486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6873" y="427519"/>
            <a:ext cx="4572000" cy="296149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6F2A46D0-0103-4ABC-91D6-429E0656159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96873" y="338901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BFAFE350-DAC2-4FA1-8058-2BB689DE6DE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682873" y="3389014"/>
            <a:ext cx="2286000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79F3245-5C19-491B-A3C7-0953BE94E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6551" y="1806160"/>
            <a:ext cx="5441196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82178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10558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9BD27-A5AE-4AED-A944-00ED745F24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57203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B9DF506-FA73-4B69-BFF8-9508CCD1B3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57204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3C25E06-F692-49FF-AE8E-D1AB6FF3AAB9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5057204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11ED6439-33AD-49C2-871A-58168B09AD8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374140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724A983-E2D4-411D-8E9C-28DDCC5FAF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4141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42A31C1D-8F1D-4CB6-9F05-8D8BB079EB90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7374141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E32EFC8D-798E-4678-A87B-C90DCCB5A996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1076" y="696457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B1DD5E6-B902-4C2D-9D16-3F59B4BCBA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91077" y="2453541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52D6015B-E243-493B-AEF7-C9745236520A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9691077" y="2763582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A5B97012-2868-43C2-9206-9E4FE0F4F61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078858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8454760-D7F3-475D-A20B-0C0BCB057E7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78859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D393514-D249-454A-BB12-08A04E74C5AB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5078859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D278255C-18BA-474E-96F6-62A50AF41CA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395795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4F57BC1-C0AE-424B-9367-C3705C88E5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95796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B8CE1909-D1B0-4CED-A8A6-86452D796376}"/>
              </a:ext>
            </a:extLst>
          </p:cNvPr>
          <p:cNvSpPr>
            <a:spLocks noGrp="1"/>
          </p:cNvSpPr>
          <p:nvPr>
            <p:ph sz="half" idx="31"/>
          </p:nvPr>
        </p:nvSpPr>
        <p:spPr>
          <a:xfrm>
            <a:off x="7395796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7844A874-C4B9-4320-AE76-AA222CA8567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9712731" y="3386275"/>
            <a:ext cx="2077591" cy="1676742"/>
          </a:xfrm>
        </p:spPr>
        <p:txBody>
          <a:bodyPr/>
          <a:lstStyle/>
          <a:p>
            <a:endParaRPr lang="en-US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FCF80027-C4C4-4FAC-8656-046DDF8D9C8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2732" y="5143359"/>
            <a:ext cx="2077592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">
            <a:extLst>
              <a:ext uri="{FF2B5EF4-FFF2-40B4-BE49-F238E27FC236}">
                <a16:creationId xmlns:a16="http://schemas.microsoft.com/office/drawing/2014/main" id="{5AC34476-3C87-41CC-8284-D6A31C7F741D}"/>
              </a:ext>
            </a:extLst>
          </p:cNvPr>
          <p:cNvSpPr>
            <a:spLocks noGrp="1"/>
          </p:cNvSpPr>
          <p:nvPr>
            <p:ph sz="half" idx="34"/>
          </p:nvPr>
        </p:nvSpPr>
        <p:spPr>
          <a:xfrm>
            <a:off x="9712732" y="5453400"/>
            <a:ext cx="2077592" cy="30175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6903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8A03F2-9CC5-4C7D-98F8-9957C809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1A53CF-A8C8-4BBA-B9A9-B09B86593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BF50D38-5438-F344-9475-34794C400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A08DB35-EBE4-7D47-B3CA-C94ADD2F76D2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9197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3F5652-5F8D-4F3B-BE45-6F2FE0F5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DEF2A-FDC4-461B-A64A-242E9A04A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5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4001C-171D-4E3E-B5D6-BCADE39B6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34708-1F7D-4A7D-990D-4B0285713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42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Re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descr="Red background with notch.">
            <a:extLst>
              <a:ext uri="{FF2B5EF4-FFF2-40B4-BE49-F238E27FC236}">
                <a16:creationId xmlns:a16="http://schemas.microsoft.com/office/drawing/2014/main" id="{221065E6-A38E-4F0C-8A91-83E3ADB9FE2D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BA0C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AE5508-873C-8C4C-A88E-C1B4E571D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C83112E-B440-C046-B221-F7DBDB8A7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4266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221065E6-A38E-4F0C-8A91-83E3ADB9FE2D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A2AA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994FE8C-BFE3-EA46-9F67-FCF68481C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68173B2-180C-2442-AB23-1F3D56096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77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17FDA-A121-4B28-8DDF-D450DD471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99B5A-7DCC-4693-81DE-0BE66B97B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D4E7D8D-3CE6-BC4E-BA91-C825C3B79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609603"/>
            <a:ext cx="10515600" cy="819397"/>
          </a:xfrm>
        </p:spPr>
        <p:txBody>
          <a:bodyPr anchor="t">
            <a:normAutofit/>
          </a:bodyPr>
          <a:lstStyle>
            <a:lvl1pPr>
              <a:defRPr sz="5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9BB5AB9-FC6F-7F4D-885C-DFDA82290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57508"/>
            <a:ext cx="10515600" cy="496976"/>
          </a:xfrm>
        </p:spPr>
        <p:txBody>
          <a:bodyPr>
            <a:normAutofit/>
          </a:bodyPr>
          <a:lstStyle>
            <a:lvl1pPr marL="0" indent="0">
              <a:buNone/>
              <a:defRPr sz="2600" b="1" i="0">
                <a:solidFill>
                  <a:schemeClr val="tx1"/>
                </a:solidFill>
                <a:latin typeface="Buckeye Sans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818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7AA6A-DE3E-452A-8765-F4A9FE447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92BB6-0EC3-47A0-964A-91B4EAB22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61509"/>
            <a:ext cx="10515600" cy="40154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7D5D7-B1FE-44D4-9552-B7681E39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9665-9022-4763-9F34-BC62AC6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748A89-EDD3-4E47-AFE7-62C61C34960B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290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10778-4DA8-45B3-97ED-ECBE5C6085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83038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06950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800EDF-F600-4ABA-9A26-740C4D40C6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883038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15DC47ED-65AF-468C-B064-C602467FDF9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706950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A0CF29B-96BC-43D9-8AB6-6FADA9A928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75124" y="1894991"/>
            <a:ext cx="320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19B7547-6851-4E06-A147-72DEB3E25657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75124" y="2718903"/>
            <a:ext cx="3200400" cy="306072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40F89D-2F52-4A06-A26B-F81A4CCA049C}"/>
              </a:ext>
            </a:extLst>
          </p:cNvPr>
          <p:cNvCxnSpPr>
            <a:cxnSpLocks/>
          </p:cNvCxnSpPr>
          <p:nvPr userDrawn="1"/>
        </p:nvCxnSpPr>
        <p:spPr>
          <a:xfrm flipV="1">
            <a:off x="4246764" y="2377658"/>
            <a:ext cx="0" cy="34019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6615C9D-EE6C-4B25-8C7B-BD41495EDEDC}"/>
              </a:ext>
            </a:extLst>
          </p:cNvPr>
          <p:cNvCxnSpPr>
            <a:cxnSpLocks/>
          </p:cNvCxnSpPr>
          <p:nvPr userDrawn="1"/>
        </p:nvCxnSpPr>
        <p:spPr>
          <a:xfrm flipV="1">
            <a:off x="7915362" y="2377658"/>
            <a:ext cx="0" cy="340197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670F325A-C820-6347-A10B-9DD63E3B7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4D95B3B-5BE2-F245-A653-7ABF52BA55BB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6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9CF42-CFB0-4813-AFA8-72E0DF893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2332273"/>
            <a:ext cx="3637944" cy="132556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96339C-BF56-4C01-9057-10C1041C7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3761295"/>
            <a:ext cx="3637944" cy="10558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642A6F-A411-470F-BD04-ADA91E6F6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785E62-F2BF-47B7-BB10-92F9FFA0F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F33B443-BC15-456F-A843-6F23BCE2348A}"/>
              </a:ext>
            </a:extLst>
          </p:cNvPr>
          <p:cNvCxnSpPr>
            <a:cxnSpLocks/>
          </p:cNvCxnSpPr>
          <p:nvPr userDrawn="1"/>
        </p:nvCxnSpPr>
        <p:spPr>
          <a:xfrm>
            <a:off x="839789" y="2060409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7233CD8-5E31-4581-814D-DA09D49C1F86}"/>
              </a:ext>
            </a:extLst>
          </p:cNvPr>
          <p:cNvCxnSpPr>
            <a:cxnSpLocks/>
          </p:cNvCxnSpPr>
          <p:nvPr userDrawn="1"/>
        </p:nvCxnSpPr>
        <p:spPr>
          <a:xfrm flipV="1">
            <a:off x="4982055" y="1355651"/>
            <a:ext cx="0" cy="4705784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E19BD27-A5AE-4AED-A944-00ED745F24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95829" y="1186651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B9DF506-FA73-4B69-BFF8-9508CCD1B3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1823" y="1197473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3C25E06-F692-49FF-AE8E-D1AB6FF3AAB9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561816" y="1494459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3B784B6F-C536-4BE2-9F68-EFD22C48A77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95822" y="2625206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98CA5EED-CA8D-41CE-A9A2-2D0FD1FFEA2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61816" y="2636028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6A62EE4C-12CF-4CD9-A03E-75610F65D462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6561809" y="2933014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1EDC020B-92DF-44EE-8F61-D1F5715938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495822" y="3984098"/>
            <a:ext cx="914400" cy="91440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6EC31054-F323-447E-A250-00C70D03324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561816" y="3994920"/>
            <a:ext cx="4524097" cy="296986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2A0E534F-F82F-491F-A155-625F7F13DD81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6561809" y="4291906"/>
            <a:ext cx="4524097" cy="7547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77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7D5D7-B1FE-44D4-9552-B7681E39C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9665-9022-4763-9F34-BC62AC6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4CD3D-26C8-47FF-8D13-9B32BAAB47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C1AF12-65D7-4CCC-B876-272178DEF7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975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978A9C5-0FEF-4CDF-8E0D-77B2B3787EB1}"/>
              </a:ext>
            </a:extLst>
          </p:cNvPr>
          <p:cNvCxnSpPr>
            <a:cxnSpLocks/>
          </p:cNvCxnSpPr>
          <p:nvPr userDrawn="1"/>
        </p:nvCxnSpPr>
        <p:spPr>
          <a:xfrm>
            <a:off x="2117969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31E8251-4870-40ED-8F84-F3F4065F8B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5983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C921F103-A52D-4BF8-A426-261D45BC06E9}"/>
              </a:ext>
            </a:extLst>
          </p:cNvPr>
          <p:cNvSpPr>
            <a:spLocks noGrp="1"/>
          </p:cNvSpPr>
          <p:nvPr>
            <p:ph sz="half" idx="22"/>
          </p:nvPr>
        </p:nvSpPr>
        <p:spPr>
          <a:xfrm>
            <a:off x="815976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47B445D7-04D9-4518-A91A-395D959AA54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62024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F2A72AE-B0BA-451A-A298-6F08D46BE149}"/>
              </a:ext>
            </a:extLst>
          </p:cNvPr>
          <p:cNvCxnSpPr>
            <a:cxnSpLocks/>
          </p:cNvCxnSpPr>
          <p:nvPr userDrawn="1"/>
        </p:nvCxnSpPr>
        <p:spPr>
          <a:xfrm>
            <a:off x="5720579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44B66B5-8A11-414B-BD6A-3CA8D49CDAC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62032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9B83ED64-7985-4721-920B-54BC42A5E1D7}"/>
              </a:ext>
            </a:extLst>
          </p:cNvPr>
          <p:cNvSpPr>
            <a:spLocks noGrp="1"/>
          </p:cNvSpPr>
          <p:nvPr>
            <p:ph sz="half" idx="25"/>
          </p:nvPr>
        </p:nvSpPr>
        <p:spPr>
          <a:xfrm>
            <a:off x="4362025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48CFB95A-0D9D-453A-9CB2-BF05EF3E7A0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908066" y="2178050"/>
            <a:ext cx="3200400" cy="155575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7500">
                <a:latin typeface="+mj-lt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F95B02B-287E-4902-9AF6-04C885FA6DD1}"/>
              </a:ext>
            </a:extLst>
          </p:cNvPr>
          <p:cNvCxnSpPr>
            <a:cxnSpLocks/>
          </p:cNvCxnSpPr>
          <p:nvPr userDrawn="1"/>
        </p:nvCxnSpPr>
        <p:spPr>
          <a:xfrm>
            <a:off x="9276048" y="3771508"/>
            <a:ext cx="548640" cy="0"/>
          </a:xfrm>
          <a:prstGeom prst="line">
            <a:avLst/>
          </a:prstGeom>
          <a:ln w="79375">
            <a:solidFill>
              <a:srgbClr val="BA0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D79EC675-E9A3-4C03-B61F-A49031FA500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908074" y="4133426"/>
            <a:ext cx="3200400" cy="296986"/>
          </a:xfrm>
        </p:spPr>
        <p:txBody>
          <a:bodyPr anchor="b">
            <a:normAutofit/>
          </a:bodyPr>
          <a:lstStyle>
            <a:lvl1pPr marL="0" indent="0" algn="ctr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8429F79-518E-407C-8FF2-83D7C7D801FD}"/>
              </a:ext>
            </a:extLst>
          </p:cNvPr>
          <p:cNvSpPr>
            <a:spLocks noGrp="1"/>
          </p:cNvSpPr>
          <p:nvPr>
            <p:ph sz="half" idx="28"/>
          </p:nvPr>
        </p:nvSpPr>
        <p:spPr>
          <a:xfrm>
            <a:off x="7908067" y="4430412"/>
            <a:ext cx="3200400" cy="754756"/>
          </a:xfrm>
        </p:spPr>
        <p:txBody>
          <a:bodyPr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 algn="ctr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4"/>
            <a:endParaRPr lang="en-US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84EC54A-1238-054A-B123-4E089148A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042"/>
            <a:ext cx="10515600" cy="838854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FB88219-839E-554B-B72F-F7177AF5404C}"/>
              </a:ext>
            </a:extLst>
          </p:cNvPr>
          <p:cNvCxnSpPr>
            <a:cxnSpLocks/>
          </p:cNvCxnSpPr>
          <p:nvPr userDrawn="1"/>
        </p:nvCxnSpPr>
        <p:spPr>
          <a:xfrm>
            <a:off x="838200" y="801837"/>
            <a:ext cx="548640" cy="0"/>
          </a:xfrm>
          <a:prstGeom prst="line">
            <a:avLst/>
          </a:prstGeom>
          <a:ln w="793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219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BEA513-5076-4D62-8F85-69A918D7E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855A3-A75E-4A34-A5A1-1B324FA10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The Ohio State University word logo with Block O">
            <a:extLst>
              <a:ext uri="{FF2B5EF4-FFF2-40B4-BE49-F238E27FC236}">
                <a16:creationId xmlns:a16="http://schemas.microsoft.com/office/drawing/2014/main" id="{F4663FBE-A0D1-4371-8BE2-6E00A4B835A4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01676" y="6331563"/>
            <a:ext cx="2382828" cy="34165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8F603-DAEE-420E-95E6-F502567586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97749" y="5782287"/>
            <a:ext cx="4973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DFA4CD3D-26C8-47FF-8D13-9B32BAAB473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501DD-FBD8-4A19-BD71-AB3CFFDE4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75524" y="629641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D36CDE4-A224-6248-B934-4953CFFA7640}"/>
              </a:ext>
            </a:extLst>
          </p:cNvPr>
          <p:cNvSpPr/>
          <p:nvPr userDrawn="1"/>
        </p:nvSpPr>
        <p:spPr>
          <a:xfrm>
            <a:off x="400280" y="374573"/>
            <a:ext cx="11391441" cy="5772839"/>
          </a:xfrm>
          <a:custGeom>
            <a:avLst/>
            <a:gdLst>
              <a:gd name="connsiteX0" fmla="*/ 0 w 11391441"/>
              <a:gd name="connsiteY0" fmla="*/ 11017 h 5772839"/>
              <a:gd name="connsiteX1" fmla="*/ 0 w 11391441"/>
              <a:gd name="connsiteY1" fmla="*/ 5772839 h 5772839"/>
              <a:gd name="connsiteX2" fmla="*/ 10796530 w 11391441"/>
              <a:gd name="connsiteY2" fmla="*/ 5772839 h 5772839"/>
              <a:gd name="connsiteX3" fmla="*/ 11391441 w 11391441"/>
              <a:gd name="connsiteY3" fmla="*/ 5177928 h 5772839"/>
              <a:gd name="connsiteX4" fmla="*/ 11391441 w 11391441"/>
              <a:gd name="connsiteY4" fmla="*/ 0 h 5772839"/>
              <a:gd name="connsiteX5" fmla="*/ 0 w 11391441"/>
              <a:gd name="connsiteY5" fmla="*/ 11017 h 5772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91441" h="5772839">
                <a:moveTo>
                  <a:pt x="0" y="11017"/>
                </a:moveTo>
                <a:lnTo>
                  <a:pt x="0" y="5772839"/>
                </a:lnTo>
                <a:lnTo>
                  <a:pt x="10796530" y="5772839"/>
                </a:lnTo>
                <a:lnTo>
                  <a:pt x="11391441" y="5177928"/>
                </a:lnTo>
                <a:lnTo>
                  <a:pt x="11391441" y="0"/>
                </a:lnTo>
                <a:lnTo>
                  <a:pt x="0" y="11017"/>
                </a:lnTo>
                <a:close/>
              </a:path>
            </a:pathLst>
          </a:custGeom>
          <a:solidFill>
            <a:srgbClr val="A2AAAD">
              <a:alpha val="1016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27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BA0C2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arcl01.deviantart.com/art/happy-pill-170645704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7E874-CD4B-7706-DADB-9650268D4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78049B4-74F2-29F8-C411-EBA84C5A7E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3600"/>
              <a:t>Module 3: Creating Calculations and Measures</a:t>
            </a:r>
            <a:br>
              <a:rPr lang="en-US" sz="3600"/>
            </a:b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3888828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C7341-7D3A-820F-4215-382AF2392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971E4-A7EE-B471-350D-25E2CD804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Objective: Introduce basic calculations and measures </a:t>
            </a:r>
          </a:p>
          <a:p>
            <a:r>
              <a:rPr lang="en-US"/>
              <a:t>Topics Covered:</a:t>
            </a:r>
          </a:p>
          <a:p>
            <a:pPr lvl="1"/>
            <a:r>
              <a:rPr lang="en-US"/>
              <a:t>Introduction to calculations </a:t>
            </a:r>
          </a:p>
          <a:p>
            <a:pPr lvl="1"/>
            <a:r>
              <a:rPr lang="en-US"/>
              <a:t>Creating calculated columns and basic measures (e.g., total crime count, crime rates). </a:t>
            </a:r>
          </a:p>
          <a:p>
            <a:pPr lvl="1"/>
            <a:r>
              <a:rPr lang="en-US"/>
              <a:t>Using level of details and parameters</a:t>
            </a:r>
          </a:p>
          <a:p>
            <a:pPr lvl="1"/>
            <a:r>
              <a:rPr lang="en-US"/>
              <a:t>Basic filtering and aggregations 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AC5DA8-EEEB-4BF1-6E62-7E8A134A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5CB859-161F-2373-0BB1-CBF97716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769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35390-ECFE-3324-E398-47BC570E8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>
                <a:solidFill>
                  <a:srgbClr val="C00000"/>
                </a:solidFill>
              </a:rPr>
              <a:t>Tableau Desktop Getting Started!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4977B-9A4F-9905-9223-8A74949B7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57FB9-578D-852C-4E98-9EA3C8A32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BD1C6-5976-3A75-E317-165A0513A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495C91-6C85-6E20-7E98-530789950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437" y="1759528"/>
            <a:ext cx="3419305" cy="438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6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9E227-0901-C255-18A3-25677B32A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149" y="909188"/>
            <a:ext cx="10515600" cy="838854"/>
          </a:xfrm>
        </p:spPr>
        <p:txBody>
          <a:bodyPr/>
          <a:lstStyle/>
          <a:p>
            <a:r>
              <a:rPr lang="en-US" sz="4400">
                <a:solidFill>
                  <a:srgbClr val="C00000"/>
                </a:solidFill>
              </a:rPr>
              <a:t>Tableau Desktop Interface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D5B59-D18A-2039-AFFF-2C4DBC74D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89ECFA-8202-C385-4ED5-2BA0AB295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C6AEA-3DEB-9339-EB27-A79A6DA30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BCD514-383E-2234-6511-1244B4CF7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151" y="1556878"/>
            <a:ext cx="8015697" cy="439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3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8682-5DBD-9A41-B5F9-14AEA4EE6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08" y="705257"/>
            <a:ext cx="10515600" cy="8181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0070C0"/>
                </a:solidFill>
              </a:rPr>
              <a:t>Dimensions</a:t>
            </a:r>
            <a:r>
              <a:rPr lang="en-US" sz="3200"/>
              <a:t> </a:t>
            </a:r>
            <a:r>
              <a:rPr lang="en-US" sz="3200">
                <a:solidFill>
                  <a:srgbClr val="666666"/>
                </a:solidFill>
              </a:rPr>
              <a:t>and</a:t>
            </a:r>
            <a:r>
              <a:rPr lang="en-US" sz="3200"/>
              <a:t> </a:t>
            </a:r>
            <a:r>
              <a:rPr lang="en-US" sz="3200">
                <a:solidFill>
                  <a:srgbClr val="00B050"/>
                </a:solidFill>
              </a:rPr>
              <a:t>Measures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B5A87C-C1A7-7646-AEE5-C62F10601396}"/>
              </a:ext>
            </a:extLst>
          </p:cNvPr>
          <p:cNvSpPr txBox="1"/>
          <p:nvPr/>
        </p:nvSpPr>
        <p:spPr>
          <a:xfrm>
            <a:off x="507808" y="1644778"/>
            <a:ext cx="288656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Dimensions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Descriptive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are shown in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blue.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Examples: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Gender, Summary, City.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Measures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are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Metrics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and are shown in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green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E4B52">
                    <a:lumMod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E4B52">
                    <a:lumMod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</a:b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E4B52">
                    <a:lumMod val="50000"/>
                  </a:srgb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Examples: </a:t>
            </a:r>
            <a:r>
              <a:rPr kumimoji="0" lang="en-US" sz="2000" b="1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Total Victims, Fatalities, Injured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0E4B52">
                  <a:lumMod val="50000"/>
                </a:srgb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E4A62-8F14-2B44-AFC1-5E82CD4C1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371" y="1343231"/>
            <a:ext cx="7667133" cy="479195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5B824-871D-8A33-0F10-C34A68FEE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62A8AD-9610-BFF3-D3EE-15FA306E7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252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F8682-5DBD-9A41-B5F9-14AEA4EE6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655" y="713465"/>
            <a:ext cx="10515600" cy="8181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425066"/>
                </a:solidFill>
              </a:rPr>
              <a:t>Fields are “pills”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E4A62-8F14-2B44-AFC1-5E82CD4C1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9520" y="1033020"/>
            <a:ext cx="7667133" cy="47919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5ED3EF-B1DA-1E42-8F9B-2AE8B26A9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496" y="1376916"/>
            <a:ext cx="7729899" cy="1493276"/>
          </a:xfrm>
          <a:prstGeom prst="rect">
            <a:avLst/>
          </a:prstGeom>
        </p:spPr>
      </p:pic>
      <p:pic>
        <p:nvPicPr>
          <p:cNvPr id="8" name="Picture 7" descr="happy pill by Earcl01 on DeviantArt">
            <a:extLst>
              <a:ext uri="{FF2B5EF4-FFF2-40B4-BE49-F238E27FC236}">
                <a16:creationId xmlns:a16="http://schemas.microsoft.com/office/drawing/2014/main" id="{3873CF14-C1EA-2741-B5F9-162D401ED0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96907">
            <a:off x="1022773" y="3526453"/>
            <a:ext cx="1665631" cy="23794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C6A774-D56B-A247-A5F3-3CDCD3C45A5A}"/>
              </a:ext>
            </a:extLst>
          </p:cNvPr>
          <p:cNvSpPr txBox="1"/>
          <p:nvPr/>
        </p:nvSpPr>
        <p:spPr>
          <a:xfrm rot="1896907">
            <a:off x="242596" y="7281035"/>
            <a:ext cx="223497" cy="9140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  <a:hlinkClick r:id="rId6" tooltip="http://earcl01.deviantart.com/art/happy-pill-170645704"/>
              </a:rPr>
              <a:t>This Photo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by Unknown Author is licensed under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  <a:hlinkClick r:id="rId7" tooltip="https://creativecommons.org/licenses/by-nc-sa/3.0/"/>
              </a:rPr>
              <a:t>CC BY-SA-NC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38B68-F2D0-9E02-5E59-20F3FC282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43DD0-BDD6-1190-6CCD-CF9F731A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830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AC6A-B201-A9DF-D243-9E20C3EAE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Tableau and Data Preparation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E40B1-B6A8-82FA-86C6-F36D00F7E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Creating Parameters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Level of Detail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Calculated Fields 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2842F9-72BB-0B58-1A64-0C6F00410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5CE85-11F5-0B63-6D8B-983D0FB7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108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B965-26F6-5718-DDD5-2E20F382E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/>
              <a:t>Creating Parameters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0E585-02BC-3F82-B7F1-824B36CB3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The parameters in Tableau are the workbook variables like a number, date, or calculated field that allows users to replace a constant value in a calculation, filter, or reference line.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/>
              <a:t>With the parameter control, users can dynamically vary the threshold values in their calculation.</a:t>
            </a:r>
          </a:p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4340B-45DC-B2EC-9F5F-AEA752F82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5D5E23-92BE-8031-4357-81CB34EF1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930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D4833-4422-CEA3-F00B-379193D1A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Parameters</a:t>
            </a:r>
          </a:p>
        </p:txBody>
      </p:sp>
      <p:pic>
        <p:nvPicPr>
          <p:cNvPr id="6" name="Parameters (1).mp4">
            <a:hlinkClick r:id="" action="ppaction://media"/>
            <a:extLst>
              <a:ext uri="{FF2B5EF4-FFF2-40B4-BE49-F238E27FC236}">
                <a16:creationId xmlns:a16="http://schemas.microsoft.com/office/drawing/2014/main" id="{061B23F8-BE3C-5BAC-EFDB-A35F29AC26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67111" y="1767499"/>
            <a:ext cx="7616825" cy="40147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15F43F-2B40-8E7B-19B6-554B83BFF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278E0-3D18-452C-C727-04BD2CA34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A4CD3D-26C8-47FF-8D13-9B32BAAB4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56E948-1F7F-5B13-44EE-965EF06E0B1D}"/>
              </a:ext>
            </a:extLst>
          </p:cNvPr>
          <p:cNvSpPr txBox="1"/>
          <p:nvPr/>
        </p:nvSpPr>
        <p:spPr>
          <a:xfrm>
            <a:off x="546100" y="2171700"/>
            <a:ext cx="31242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Median OI score by city 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3F4443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Create parameter that displays the top 5, top 10, top 15 cities by median OI score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4443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606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99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Custom 4">
      <a:dk1>
        <a:srgbClr val="3F4443"/>
      </a:dk1>
      <a:lt1>
        <a:srgbClr val="FFFFFF"/>
      </a:lt1>
      <a:dk2>
        <a:srgbClr val="3F4443"/>
      </a:dk2>
      <a:lt2>
        <a:srgbClr val="FFFFFF"/>
      </a:lt2>
      <a:accent1>
        <a:srgbClr val="737B7E"/>
      </a:accent1>
      <a:accent2>
        <a:srgbClr val="830065"/>
      </a:accent2>
      <a:accent3>
        <a:srgbClr val="6EBBAB"/>
      </a:accent3>
      <a:accent4>
        <a:srgbClr val="B04558"/>
      </a:accent4>
      <a:accent5>
        <a:srgbClr val="FFB600"/>
      </a:accent5>
      <a:accent6>
        <a:srgbClr val="0E4B52"/>
      </a:accent6>
      <a:hlink>
        <a:srgbClr val="E65F33"/>
      </a:hlink>
      <a:folHlink>
        <a:srgbClr val="FFFFF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545559AC21DB48BF6800287E78E55C" ma:contentTypeVersion="17" ma:contentTypeDescription="Create a new document." ma:contentTypeScope="" ma:versionID="b9754b36fe9c959509a4f4670542a16e">
  <xsd:schema xmlns:xsd="http://www.w3.org/2001/XMLSchema" xmlns:xs="http://www.w3.org/2001/XMLSchema" xmlns:p="http://schemas.microsoft.com/office/2006/metadata/properties" xmlns:ns1="http://schemas.microsoft.com/sharepoint/v3" xmlns:ns2="c6a28602-07bc-4a03-980e-f4166f001a9c" xmlns:ns3="108fc9cf-4c07-486a-9105-f8331b13912d" targetNamespace="http://schemas.microsoft.com/office/2006/metadata/properties" ma:root="true" ma:fieldsID="caabdbc821b4696323855de9d2e6b3e4" ns1:_="" ns2:_="" ns3:_="">
    <xsd:import namespace="http://schemas.microsoft.com/sharepoint/v3"/>
    <xsd:import namespace="c6a28602-07bc-4a03-980e-f4166f001a9c"/>
    <xsd:import namespace="108fc9cf-4c07-486a-9105-f8331b1391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1:_ip_UnifiedCompliancePolicyUIAction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1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2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a28602-07bc-4a03-980e-f4166f001a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1f133747-7f49-46b8-8a37-07c8968d02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8fc9cf-4c07-486a-9105-f8331b13912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560f1d17-49cc-4e72-a489-dfa15dbbfac4}" ma:internalName="TaxCatchAll" ma:showField="CatchAllData" ma:web="108fc9cf-4c07-486a-9105-f8331b1391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lcf76f155ced4ddcb4097134ff3c332f xmlns="c6a28602-07bc-4a03-980e-f4166f001a9c">
      <Terms xmlns="http://schemas.microsoft.com/office/infopath/2007/PartnerControls"/>
    </lcf76f155ced4ddcb4097134ff3c332f>
    <TaxCatchAll xmlns="108fc9cf-4c07-486a-9105-f8331b13912d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263BC2E5-BA4E-4C99-A49D-42D4C0BE3A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FA71EC-631C-41D9-8970-89996C29E2A3}">
  <ds:schemaRefs>
    <ds:schemaRef ds:uri="108fc9cf-4c07-486a-9105-f8331b13912d"/>
    <ds:schemaRef ds:uri="c6a28602-07bc-4a03-980e-f4166f001a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635DC7A-1B6B-442D-B963-31702210FA05}">
  <ds:schemaRefs>
    <ds:schemaRef ds:uri="108fc9cf-4c07-486a-9105-f8331b13912d"/>
    <ds:schemaRef ds:uri="c6a28602-07bc-4a03-980e-f4166f001a9c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217</Words>
  <Application>Microsoft Macintosh PowerPoint</Application>
  <PresentationFormat>Widescreen</PresentationFormat>
  <Paragraphs>44</Paragraphs>
  <Slides>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Aptos Display</vt:lpstr>
      <vt:lpstr>Arial</vt:lpstr>
      <vt:lpstr>Buckeye Sans</vt:lpstr>
      <vt:lpstr>Calibri</vt:lpstr>
      <vt:lpstr>1_Office Theme</vt:lpstr>
      <vt:lpstr>Module 3: Creating Calculations and Measures </vt:lpstr>
      <vt:lpstr>Learning Objectives</vt:lpstr>
      <vt:lpstr>Tableau Desktop Getting Started!</vt:lpstr>
      <vt:lpstr>Tableau Desktop Interface</vt:lpstr>
      <vt:lpstr>Dimensions and Measures</vt:lpstr>
      <vt:lpstr>Fields are “pills”</vt:lpstr>
      <vt:lpstr>Tableau and Data Preparation</vt:lpstr>
      <vt:lpstr>Creating Parameters</vt:lpstr>
      <vt:lpstr>Parameters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Stamos, Athena</cp:lastModifiedBy>
  <cp:revision>3</cp:revision>
  <dcterms:created xsi:type="dcterms:W3CDTF">2025-03-25T14:13:48Z</dcterms:created>
  <dcterms:modified xsi:type="dcterms:W3CDTF">2025-03-26T20:10:43Z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0x01010076545559AC21DB48BF6800287E78E55C</vt:lpwstr>
  </property>
  <property fmtid="{D5CDD505-2E9C-101B-9397-08002B2CF9AE}" pid="3" name="MediaServiceImageTags">
    <vt:lpwstr/>
  </property>
</Properties>
</file>

<file path=docProps/thumbnail.jpeg>
</file>